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3_89F4C2B7.xml" ContentType="application/vnd.ms-powerpoint.comments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893E5B5-E31F-7184-17B1-C1B516ADB929}" name="Tore Rønstad" initials="TR" userId="S::tore@ttsoft.no::83072714-5539-4e79-87a7-85c493abe26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e Rønstad" userId="83072714-5539-4e79-87a7-85c493abe26d" providerId="ADAL" clId="{BB5F4979-E89A-462D-A65E-AD6BE1940B72}"/>
    <pc:docChg chg="custSel modSld">
      <pc:chgData name="Tore Rønstad" userId="83072714-5539-4e79-87a7-85c493abe26d" providerId="ADAL" clId="{BB5F4979-E89A-462D-A65E-AD6BE1940B72}" dt="2026-05-13T12:03:09.052" v="179" actId="20577"/>
      <pc:docMkLst>
        <pc:docMk/>
      </pc:docMkLst>
      <pc:sldChg chg="modSp mod">
        <pc:chgData name="Tore Rønstad" userId="83072714-5539-4e79-87a7-85c493abe26d" providerId="ADAL" clId="{BB5F4979-E89A-462D-A65E-AD6BE1940B72}" dt="2026-05-13T11:57:30.480" v="8" actId="207"/>
        <pc:sldMkLst>
          <pc:docMk/>
          <pc:sldMk cId="1608028714" sldId="256"/>
        </pc:sldMkLst>
        <pc:graphicFrameChg chg="modGraphic">
          <ac:chgData name="Tore Rønstad" userId="83072714-5539-4e79-87a7-85c493abe26d" providerId="ADAL" clId="{BB5F4979-E89A-462D-A65E-AD6BE1940B72}" dt="2026-05-13T11:57:30.480" v="8" actId="207"/>
          <ac:graphicFrameMkLst>
            <pc:docMk/>
            <pc:sldMk cId="1608028714" sldId="256"/>
            <ac:graphicFrameMk id="4" creationId="{C9073F1B-ABAF-6329-A4F2-B3DA51E8722F}"/>
          </ac:graphicFrameMkLst>
        </pc:graphicFrameChg>
      </pc:sldChg>
      <pc:sldChg chg="modSp mod">
        <pc:chgData name="Tore Rønstad" userId="83072714-5539-4e79-87a7-85c493abe26d" providerId="ADAL" clId="{BB5F4979-E89A-462D-A65E-AD6BE1940B72}" dt="2026-05-13T12:03:09.052" v="179" actId="20577"/>
        <pc:sldMkLst>
          <pc:docMk/>
          <pc:sldMk cId="1746752375" sldId="257"/>
        </pc:sldMkLst>
        <pc:graphicFrameChg chg="modGraphic">
          <ac:chgData name="Tore Rønstad" userId="83072714-5539-4e79-87a7-85c493abe26d" providerId="ADAL" clId="{BB5F4979-E89A-462D-A65E-AD6BE1940B72}" dt="2026-05-13T12:03:09.052" v="179" actId="20577"/>
          <ac:graphicFrameMkLst>
            <pc:docMk/>
            <pc:sldMk cId="1746752375" sldId="257"/>
            <ac:graphicFrameMk id="4" creationId="{B1E2D729-25E7-525F-8250-1CEA66D022E1}"/>
          </ac:graphicFrameMkLst>
        </pc:graphicFrameChg>
      </pc:sldChg>
      <pc:sldChg chg="modSp mod">
        <pc:chgData name="Tore Rønstad" userId="83072714-5539-4e79-87a7-85c493abe26d" providerId="ADAL" clId="{BB5F4979-E89A-462D-A65E-AD6BE1940B72}" dt="2026-05-13T12:01:45.583" v="102" actId="207"/>
        <pc:sldMkLst>
          <pc:docMk/>
          <pc:sldMk cId="4050929486" sldId="258"/>
        </pc:sldMkLst>
        <pc:graphicFrameChg chg="modGraphic">
          <ac:chgData name="Tore Rønstad" userId="83072714-5539-4e79-87a7-85c493abe26d" providerId="ADAL" clId="{BB5F4979-E89A-462D-A65E-AD6BE1940B72}" dt="2026-05-13T12:01:45.583" v="102" actId="207"/>
          <ac:graphicFrameMkLst>
            <pc:docMk/>
            <pc:sldMk cId="4050929486" sldId="258"/>
            <ac:graphicFrameMk id="4" creationId="{681FC17C-DB5A-6D60-F8F4-B8A52E701171}"/>
          </ac:graphicFrameMkLst>
        </pc:graphicFrameChg>
      </pc:sldChg>
    </pc:docChg>
  </pc:docChgLst>
</pc:chgInfo>
</file>

<file path=ppt/comments/modernComment_103_89F4C2B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080A351-C09B-4B77-895B-131E249EAC2F}" authorId="{6893E5B5-E31F-7184-17B1-C1B516ADB929}" created="2026-05-11T07:13:45.87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314519223" sldId="259"/>
      <ac:spMk id="4" creationId="{E85D3C8F-EC50-4D9D-07DA-C77347A48B99}"/>
    </ac:deMkLst>
    <p188:txBody>
      <a:bodyPr/>
      <a:lstStyle/>
      <a:p>
        <a:r>
          <a:rPr lang="nb-NO"/>
          <a:t>Eksemplifiser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F16D264-2E04-FEC7-8342-39BD33F336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552C7738-2894-4D58-DED8-831BAACB59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AA7DE20-83E5-74CF-B333-539FD4C92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9320-319E-4CD7-999A-BF6CE7C4ACA3}" type="datetimeFigureOut">
              <a:rPr lang="nb-NO" smtClean="0"/>
              <a:t>13.05.2026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269477F-5F5C-5773-20EB-096B921C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D52D77B-1B9C-277D-57CD-1B3F1BF64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1200-0F1C-458E-BA30-F7AF37691C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2955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5BB403D-CC94-CF1D-7306-E67E105FE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586D8743-31CF-94B3-2261-D7D9540849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A067F3E-9526-93AA-D764-094EAA480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9320-319E-4CD7-999A-BF6CE7C4ACA3}" type="datetimeFigureOut">
              <a:rPr lang="nb-NO" smtClean="0"/>
              <a:t>13.05.2026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38A8119-B0A1-4A77-08AB-F5716513C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74CD38D-D62D-BF7F-7323-97668151C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1200-0F1C-458E-BA30-F7AF37691C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1417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B2BF77A6-3545-3475-FCBF-8F1196F83D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062DB984-4B04-975D-3016-AAF47BCF2C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DE10D69-654D-A866-FCB5-9CA8846C0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9320-319E-4CD7-999A-BF6CE7C4ACA3}" type="datetimeFigureOut">
              <a:rPr lang="nb-NO" smtClean="0"/>
              <a:t>13.05.2026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0B73DEC-763E-B3A0-E957-40E369BD3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0471776-40FD-5F7B-61CC-E1C7C87A9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1200-0F1C-458E-BA30-F7AF37691C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4083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7543294-9B38-DC21-20A0-FBF77FB05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6CA0E24-47B5-43B9-7063-5F2AD2A3F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5186F91-AF1F-04A0-5D45-B8F68948C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9320-319E-4CD7-999A-BF6CE7C4ACA3}" type="datetimeFigureOut">
              <a:rPr lang="nb-NO" smtClean="0"/>
              <a:t>13.05.2026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D74C9D5-9907-AE93-AF30-384D3CF79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C6312FC-90BB-CD06-DE1A-A12A25BC8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1200-0F1C-458E-BA30-F7AF37691C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57778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ED3998A-0DAE-C5FA-CD9C-1870F3E2F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1149C15-1E2D-3793-064D-EF4AD691D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C3C4D38-184B-E949-7399-78E10A889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9320-319E-4CD7-999A-BF6CE7C4ACA3}" type="datetimeFigureOut">
              <a:rPr lang="nb-NO" smtClean="0"/>
              <a:t>13.05.2026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AB3ED30-B54D-21CD-4B7B-3D09DC671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F12A8B1-A1EF-F55D-529E-84C7255D9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1200-0F1C-458E-BA30-F7AF37691C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97133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2D5AD55-135B-A73C-40BD-C600248E3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8C1F0E8-321F-3B6E-E5FB-77E6FCC0D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33D943F-59C4-421C-F785-775E9BF6F0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5C2DE14-2C92-0C07-F251-9DCD90BFE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9320-319E-4CD7-999A-BF6CE7C4ACA3}" type="datetimeFigureOut">
              <a:rPr lang="nb-NO" smtClean="0"/>
              <a:t>13.05.2026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ABE2D16-5702-C9E2-ACAD-D2E777CC3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7CEBB73-2B98-1AD7-9870-D6C898EAE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1200-0F1C-458E-BA30-F7AF37691C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91213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CFC9F43-C759-6174-76F0-94E8B3686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FFCD211-2FD1-BE60-8078-4539F950DD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E1C55152-FE11-4FBB-8841-FA30E3E5A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E60E4C38-AC70-6498-FD7F-E3B2E93918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6A43B532-9C31-06C7-510A-A9F8B143B5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4AB228E-DD73-5E11-3B79-5398D9FB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9320-319E-4CD7-999A-BF6CE7C4ACA3}" type="datetimeFigureOut">
              <a:rPr lang="nb-NO" smtClean="0"/>
              <a:t>13.05.2026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D3AB26BB-89E8-19B1-E570-2D2B21664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2962B83D-F6AA-05DC-0AC0-683C89E09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1200-0F1C-458E-BA30-F7AF37691C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42905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AA56236-0525-3480-EEF0-073C2420C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D15FFB74-74CC-A22B-7FEF-22C29BE76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9320-319E-4CD7-999A-BF6CE7C4ACA3}" type="datetimeFigureOut">
              <a:rPr lang="nb-NO" smtClean="0"/>
              <a:t>13.05.2026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9C40B97C-24F5-699A-8E05-912CC83B9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55678F31-9523-9BF8-78B0-B6423735C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1200-0F1C-458E-BA30-F7AF37691C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68020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C3E62602-C36A-FD29-BC42-B24E159E2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9320-319E-4CD7-999A-BF6CE7C4ACA3}" type="datetimeFigureOut">
              <a:rPr lang="nb-NO" smtClean="0"/>
              <a:t>13.05.2026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1BDA9F56-CD02-6649-65AF-96C56A80A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7C80D6B2-B967-84B6-20F1-B98A53680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1200-0F1C-458E-BA30-F7AF37691C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1340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703D84-7FA6-F08B-3D07-9FB9D5582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4340A32-C5EA-E720-5123-BD786F8AD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21E8F07-C836-2363-B33C-06BBE6BDC4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825A4BA-4DD3-A104-526F-986A79480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9320-319E-4CD7-999A-BF6CE7C4ACA3}" type="datetimeFigureOut">
              <a:rPr lang="nb-NO" smtClean="0"/>
              <a:t>13.05.2026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F98D9E7-3BA1-6595-D403-4BBCB72F9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9177619-6229-AB37-0EB2-40960AC9F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1200-0F1C-458E-BA30-F7AF37691C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93907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787BF4C-E293-0383-B276-63479F2DF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7AE7139D-97D1-C173-93F1-846F1CA774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CE638D0-45BE-153B-1764-2957970954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51373CF-E691-6980-E257-F4DF32519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9320-319E-4CD7-999A-BF6CE7C4ACA3}" type="datetimeFigureOut">
              <a:rPr lang="nb-NO" smtClean="0"/>
              <a:t>13.05.2026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2ADD16D-E8A4-0EBE-FF9F-C0014FB2D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1E0AF45-67F6-99F5-E420-03069CBAC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1200-0F1C-458E-BA30-F7AF37691C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4538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A2D45FA9-55D8-9CD8-8870-1C5FD4D4E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2A4B748-0319-B606-6A3A-A098D57BB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D154E3C-AD91-FDE7-FE3A-5017EBEE2A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0F9320-319E-4CD7-999A-BF6CE7C4ACA3}" type="datetimeFigureOut">
              <a:rPr lang="nb-NO" smtClean="0"/>
              <a:t>13.05.2026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8C33F26-910E-1BEB-549F-551409722C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CE37BB0-9CFC-3C9C-29B9-FA04A45987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9E1200-0F1C-458E-BA30-F7AF37691C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76500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3_89F4C2B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C9073F1B-ABAF-6329-A4F2-B3DA51E872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262863"/>
              </p:ext>
            </p:extLst>
          </p:nvPr>
        </p:nvGraphicFramePr>
        <p:xfrm>
          <a:off x="226142" y="385368"/>
          <a:ext cx="11739716" cy="63820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858">
                  <a:extLst>
                    <a:ext uri="{9D8B030D-6E8A-4147-A177-3AD203B41FA5}">
                      <a16:colId xmlns:a16="http://schemas.microsoft.com/office/drawing/2014/main" val="994552811"/>
                    </a:ext>
                  </a:extLst>
                </a:gridCol>
                <a:gridCol w="5869858">
                  <a:extLst>
                    <a:ext uri="{9D8B030D-6E8A-4147-A177-3AD203B41FA5}">
                      <a16:colId xmlns:a16="http://schemas.microsoft.com/office/drawing/2014/main" val="839974431"/>
                    </a:ext>
                  </a:extLst>
                </a:gridCol>
              </a:tblGrid>
              <a:tr h="482523">
                <a:tc>
                  <a:txBody>
                    <a:bodyPr/>
                    <a:lstStyle/>
                    <a:p>
                      <a:pPr algn="ctr"/>
                      <a:r>
                        <a:rPr lang="nb-NO" dirty="0"/>
                        <a:t>Hva er gjort?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dirty="0"/>
                        <a:t>Hvorfor?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951764"/>
                  </a:ext>
                </a:extLst>
              </a:tr>
              <a:tr h="1122776">
                <a:tc>
                  <a:txBody>
                    <a:bodyPr/>
                    <a:lstStyle/>
                    <a:p>
                      <a:r>
                        <a:rPr lang="nb-NO" dirty="0"/>
                        <a:t>Standardisering (internasjonalt)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Påvirke utvikling av utsyr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Kontakt med produsenter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Oversikt over utvikling/trusler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3164675"/>
                  </a:ext>
                </a:extLst>
              </a:tr>
              <a:tr h="1459609">
                <a:tc>
                  <a:txBody>
                    <a:bodyPr/>
                    <a:lstStyle/>
                    <a:p>
                      <a:r>
                        <a:rPr lang="nb-NO" dirty="0"/>
                        <a:t>Fagansvarligseminar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Utvikle interne anbefalinger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Dele felles nødvendig informasjon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Nettverk på tvers og opp mot SOFT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 err="1"/>
                        <a:t>Utstyrsnerding</a:t>
                      </a:r>
                      <a:r>
                        <a:rPr lang="nb-NO" dirty="0"/>
                        <a:t>(!)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074042"/>
                  </a:ext>
                </a:extLst>
              </a:tr>
              <a:tr h="785943">
                <a:tc>
                  <a:txBody>
                    <a:bodyPr/>
                    <a:lstStyle/>
                    <a:p>
                      <a:r>
                        <a:rPr lang="nb-NO" dirty="0"/>
                        <a:t>Myndighetskontakt (</a:t>
                      </a:r>
                      <a:r>
                        <a:rPr lang="nb-NO" dirty="0" err="1"/>
                        <a:t>Atil</a:t>
                      </a:r>
                      <a:r>
                        <a:rPr lang="nb-NO" dirty="0"/>
                        <a:t>, </a:t>
                      </a:r>
                      <a:r>
                        <a:rPr lang="nb-NO" dirty="0" err="1"/>
                        <a:t>Havtil</a:t>
                      </a:r>
                      <a:r>
                        <a:rPr lang="nb-NO" dirty="0"/>
                        <a:t>)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«samarbeid» med </a:t>
                      </a:r>
                      <a:r>
                        <a:rPr lang="nb-NO" dirty="0" err="1"/>
                        <a:t>Atil</a:t>
                      </a:r>
                      <a:r>
                        <a:rPr lang="nb-NO" dirty="0"/>
                        <a:t> rundt regulering av skinnesystemer for fallsikring og TT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Fulgt med på internasjonale standarder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089875"/>
                  </a:ext>
                </a:extLst>
              </a:tr>
              <a:tr h="482523">
                <a:tc>
                  <a:txBody>
                    <a:bodyPr/>
                    <a:lstStyle/>
                    <a:p>
                      <a:r>
                        <a:rPr lang="nb-NO" dirty="0"/>
                        <a:t>Nasjonal standardisering (NS 9700 Stillaser)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Ivaretakelse av NS 9610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Gjennomgått høringsinnspill NS 9610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076381"/>
                  </a:ext>
                </a:extLst>
              </a:tr>
              <a:tr h="482523">
                <a:tc>
                  <a:txBody>
                    <a:bodyPr/>
                    <a:lstStyle/>
                    <a:p>
                      <a:r>
                        <a:rPr lang="nb-NO" dirty="0" err="1"/>
                        <a:t>Equinor</a:t>
                      </a:r>
                      <a:r>
                        <a:rPr lang="nb-NO" dirty="0"/>
                        <a:t> (</a:t>
                      </a:r>
                      <a:r>
                        <a:rPr lang="nb-NO" dirty="0" err="1"/>
                        <a:t>Mongstadulykken</a:t>
                      </a:r>
                      <a:r>
                        <a:rPr lang="nb-NO" dirty="0"/>
                        <a:t>)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Etterspurt av </a:t>
                      </a:r>
                      <a:r>
                        <a:rPr lang="nb-NO" dirty="0" err="1"/>
                        <a:t>Equinor</a:t>
                      </a:r>
                      <a:r>
                        <a:rPr lang="nb-NO" dirty="0"/>
                        <a:t> og Stillasforum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264463"/>
                  </a:ext>
                </a:extLst>
              </a:tr>
              <a:tr h="482523">
                <a:tc>
                  <a:txBody>
                    <a:bodyPr/>
                    <a:lstStyle/>
                    <a:p>
                      <a:r>
                        <a:rPr lang="nb-NO" dirty="0"/>
                        <a:t>REN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Oppfølging av REN-blad 2014 (fakturert)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0502609"/>
                  </a:ext>
                </a:extLst>
              </a:tr>
              <a:tr h="482523">
                <a:tc>
                  <a:txBody>
                    <a:bodyPr/>
                    <a:lstStyle/>
                    <a:p>
                      <a:r>
                        <a:rPr lang="nb-NO" dirty="0" err="1"/>
                        <a:t>SfS</a:t>
                      </a:r>
                      <a:r>
                        <a:rPr lang="nb-NO" dirty="0"/>
                        <a:t> BA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Utvikling av veiledere for arbeid i høyden Bygg og Anlegg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385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8028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365D3E-991C-991E-D10E-D1CB10616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B1E2D729-25E7-525F-8250-1CEA66D022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914968"/>
              </p:ext>
            </p:extLst>
          </p:nvPr>
        </p:nvGraphicFramePr>
        <p:xfrm>
          <a:off x="226142" y="385368"/>
          <a:ext cx="11739716" cy="6908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858">
                  <a:extLst>
                    <a:ext uri="{9D8B030D-6E8A-4147-A177-3AD203B41FA5}">
                      <a16:colId xmlns:a16="http://schemas.microsoft.com/office/drawing/2014/main" val="994552811"/>
                    </a:ext>
                  </a:extLst>
                </a:gridCol>
                <a:gridCol w="5869858">
                  <a:extLst>
                    <a:ext uri="{9D8B030D-6E8A-4147-A177-3AD203B41FA5}">
                      <a16:colId xmlns:a16="http://schemas.microsoft.com/office/drawing/2014/main" val="839974431"/>
                    </a:ext>
                  </a:extLst>
                </a:gridCol>
              </a:tblGrid>
              <a:tr h="482523">
                <a:tc>
                  <a:txBody>
                    <a:bodyPr/>
                    <a:lstStyle/>
                    <a:p>
                      <a:pPr algn="ctr"/>
                      <a:r>
                        <a:rPr lang="nb-NO" dirty="0"/>
                        <a:t>Hva er gjort?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dirty="0"/>
                        <a:t>Hvorfor?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951764"/>
                  </a:ext>
                </a:extLst>
              </a:tr>
              <a:tr h="1122776">
                <a:tc>
                  <a:txBody>
                    <a:bodyPr/>
                    <a:lstStyle/>
                    <a:p>
                      <a:r>
                        <a:rPr lang="nb-NO" dirty="0"/>
                        <a:t>Tjenester til medlemmer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Bistått medlemmer inn mot problemstillinger rundt TT på land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Bistått medlemmer med info om krav i regelverk og standarder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Utarbeidet Samsvarsvurdering for NS 9600/IRATA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Bistått medlemmer med info om NS 9600 internasjonalt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Informert på </a:t>
                      </a:r>
                      <a:r>
                        <a:rPr lang="nb-NO" dirty="0" err="1"/>
                        <a:t>sikringslederseminar</a:t>
                      </a:r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3164675"/>
                  </a:ext>
                </a:extLst>
              </a:tr>
              <a:tr h="650210">
                <a:tc>
                  <a:txBody>
                    <a:bodyPr/>
                    <a:lstStyle/>
                    <a:p>
                      <a:r>
                        <a:rPr lang="nb-NO" dirty="0"/>
                        <a:t>Deltakelse konferanser (HMS-, Høyde-, Offshore </a:t>
                      </a:r>
                      <a:r>
                        <a:rPr lang="nb-NO" dirty="0" err="1"/>
                        <a:t>floating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wind</a:t>
                      </a:r>
                      <a:endParaRPr lang="nb-NO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Nettverksbygging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Foredrag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Programkomiteen Høydekonferansen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074042"/>
                  </a:ext>
                </a:extLst>
              </a:tr>
              <a:tr h="785943">
                <a:tc>
                  <a:txBody>
                    <a:bodyPr/>
                    <a:lstStyle/>
                    <a:p>
                      <a:r>
                        <a:rPr lang="nb-SJ" dirty="0"/>
                        <a:t>Havvind</a:t>
                      </a:r>
                      <a:endParaRPr lang="nb-NO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Fulgt med på utvikling havvind nasjonalt gjennom deltakelse på aktuelle seminarer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Undersøkelse rundt problemstillinger på flytende turbiner</a:t>
                      </a:r>
                      <a:r>
                        <a:rPr lang="nb-SJ"/>
                        <a:t> (metodesett)</a:t>
                      </a:r>
                      <a:endParaRPr lang="nb-SJ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SJ" dirty="0"/>
                        <a:t>Usikre signaler fra bransje og myndigheter</a:t>
                      </a:r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089875"/>
                  </a:ext>
                </a:extLst>
              </a:tr>
              <a:tr h="482523">
                <a:tc>
                  <a:txBody>
                    <a:bodyPr/>
                    <a:lstStyle/>
                    <a:p>
                      <a:r>
                        <a:rPr lang="nb-NO" dirty="0"/>
                        <a:t>TT konkurranse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Knytte tettere bånd mellom medlemmer gjennom uformell konkurranse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076381"/>
                  </a:ext>
                </a:extLst>
              </a:tr>
              <a:tr h="482523">
                <a:tc>
                  <a:txBody>
                    <a:bodyPr/>
                    <a:lstStyle/>
                    <a:p>
                      <a:r>
                        <a:rPr lang="nb-NO" dirty="0"/>
                        <a:t>Kontakt med søsterorganisasjoner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Viktig å lære av hverandre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Identifisere felles utfordringer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264463"/>
                  </a:ext>
                </a:extLst>
              </a:tr>
              <a:tr h="482523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0502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6752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468B9-904F-EC40-818D-77B85282C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681FC17C-DB5A-6D60-F8F4-B8A52E701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651436"/>
              </p:ext>
            </p:extLst>
          </p:nvPr>
        </p:nvGraphicFramePr>
        <p:xfrm>
          <a:off x="235974" y="385368"/>
          <a:ext cx="11729884" cy="43682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0026">
                  <a:extLst>
                    <a:ext uri="{9D8B030D-6E8A-4147-A177-3AD203B41FA5}">
                      <a16:colId xmlns:a16="http://schemas.microsoft.com/office/drawing/2014/main" val="994552811"/>
                    </a:ext>
                  </a:extLst>
                </a:gridCol>
                <a:gridCol w="5869858">
                  <a:extLst>
                    <a:ext uri="{9D8B030D-6E8A-4147-A177-3AD203B41FA5}">
                      <a16:colId xmlns:a16="http://schemas.microsoft.com/office/drawing/2014/main" val="839974431"/>
                    </a:ext>
                  </a:extLst>
                </a:gridCol>
              </a:tblGrid>
              <a:tr h="482523">
                <a:tc>
                  <a:txBody>
                    <a:bodyPr/>
                    <a:lstStyle/>
                    <a:p>
                      <a:pPr algn="ctr"/>
                      <a:r>
                        <a:rPr lang="nb-NO" dirty="0">
                          <a:solidFill>
                            <a:srgbClr val="FFC000"/>
                          </a:solidFill>
                        </a:rPr>
                        <a:t>Hva er ikke gjort?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dirty="0">
                          <a:solidFill>
                            <a:srgbClr val="FFC000"/>
                          </a:solidFill>
                        </a:rPr>
                        <a:t>Hvorfor?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951764"/>
                  </a:ext>
                </a:extLst>
              </a:tr>
              <a:tr h="557786">
                <a:tc>
                  <a:txBody>
                    <a:bodyPr/>
                    <a:lstStyle/>
                    <a:p>
                      <a:r>
                        <a:rPr lang="nb-NO" dirty="0"/>
                        <a:t>Tilnærming fjellsikring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Lukket miljø preget av konkurranse. Vansker med å følge NS 9600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3164675"/>
                  </a:ext>
                </a:extLst>
              </a:tr>
              <a:tr h="442452">
                <a:tc>
                  <a:txBody>
                    <a:bodyPr/>
                    <a:lstStyle/>
                    <a:p>
                      <a:r>
                        <a:rPr lang="nb-NO" dirty="0"/>
                        <a:t>Gjøre NS 9600 mer internasjonalt kjent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Vanskelig å komme videre uten mer involvering fra medlemmer. Har gjort noe når etterspurt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074042"/>
                  </a:ext>
                </a:extLst>
              </a:tr>
              <a:tr h="353323">
                <a:tc>
                  <a:txBody>
                    <a:bodyPr/>
                    <a:lstStyle/>
                    <a:p>
                      <a:r>
                        <a:rPr lang="nb-NO" dirty="0"/>
                        <a:t>Fremme TT som et minst like sikkert og kostnadseffektivt alternativ til andre adkomstløsninger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Tolkning av regelverk fra myndigheter gjør dette utfordrende. Vi jobber med saken, men er langt i fra å komme i mål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089875"/>
                  </a:ext>
                </a:extLst>
              </a:tr>
              <a:tr h="482523">
                <a:tc>
                  <a:txBody>
                    <a:bodyPr/>
                    <a:lstStyle/>
                    <a:p>
                      <a:r>
                        <a:rPr lang="nb-NO" dirty="0"/>
                        <a:t>Kost-nytte modell for TT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Det er en forståelse for dette innen petroleum. Regelverkstolkning på land stopper oss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076381"/>
                  </a:ext>
                </a:extLst>
              </a:tr>
              <a:tr h="568545">
                <a:tc>
                  <a:txBody>
                    <a:bodyPr/>
                    <a:lstStyle/>
                    <a:p>
                      <a:r>
                        <a:rPr lang="nb-NO" dirty="0"/>
                        <a:t>Lage en sjekkliste for valg av metode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Se punkt over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264463"/>
                  </a:ext>
                </a:extLst>
              </a:tr>
              <a:tr h="482523">
                <a:tc>
                  <a:txBody>
                    <a:bodyPr/>
                    <a:lstStyle/>
                    <a:p>
                      <a:r>
                        <a:rPr lang="nb-SJ" dirty="0"/>
                        <a:t>Nasjonal Standardisering (9610 og 9600)</a:t>
                      </a:r>
                      <a:endParaRPr lang="nb-NO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SJ" dirty="0"/>
                        <a:t>Viktig for sikkerhetsnivå og sertifisering</a:t>
                      </a:r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0502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0929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6945A8A-2594-0688-FD01-9829C7AA5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/>
              <a:t>Tanker fremover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E85D3C8F-EC50-4D9D-07DA-C77347A48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Kan SOFT gjøre mer for SSE?</a:t>
            </a:r>
          </a:p>
          <a:p>
            <a:r>
              <a:rPr lang="nb-NO" dirty="0"/>
              <a:t>Kan SOFT etablere kontakter med andre aktører med felles interesser?	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b-NO" dirty="0"/>
              <a:t>Arkitektforeninger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b-NO" dirty="0"/>
              <a:t>Byggherrer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b-NO" dirty="0"/>
              <a:t>Større entreprenører</a:t>
            </a:r>
          </a:p>
          <a:p>
            <a:r>
              <a:rPr lang="nb-NO" dirty="0"/>
              <a:t>Rekruttering – Gen. Z?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b-NO" dirty="0"/>
              <a:t>Utdanningsmesser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b-NO" dirty="0"/>
              <a:t>Skoler</a:t>
            </a:r>
          </a:p>
          <a:p>
            <a:r>
              <a:rPr lang="nb-NO" dirty="0"/>
              <a:t>Noe vi kan gjøre mer for å styrke «det indre liv» i SOFT?</a:t>
            </a:r>
          </a:p>
          <a:p>
            <a:pPr marL="914400" lvl="2" indent="0">
              <a:buNone/>
            </a:pPr>
            <a:endParaRPr lang="nb-NO" dirty="0"/>
          </a:p>
          <a:p>
            <a:pPr lvl="2">
              <a:buFont typeface="Wingdings" panose="05000000000000000000" pitchFamily="2" charset="2"/>
              <a:buChar char="Ø"/>
            </a:pPr>
            <a:endParaRPr lang="nb-NO" dirty="0"/>
          </a:p>
          <a:p>
            <a:pPr marL="914400" lvl="2" indent="0">
              <a:buNone/>
            </a:pPr>
            <a:endParaRPr lang="nb-NO" dirty="0"/>
          </a:p>
          <a:p>
            <a:pPr lvl="2">
              <a:buFont typeface="Wingdings" panose="05000000000000000000" pitchFamily="2" charset="2"/>
              <a:buChar char="Ø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1451922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382</Words>
  <Application>Microsoft Office PowerPoint</Application>
  <PresentationFormat>Widescreen</PresentationFormat>
  <Paragraphs>70</Paragraphs>
  <Slides>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Wingdings</vt:lpstr>
      <vt:lpstr>Office-tema</vt:lpstr>
      <vt:lpstr>PowerPoint-presentasjon</vt:lpstr>
      <vt:lpstr>PowerPoint-presentasjon</vt:lpstr>
      <vt:lpstr>PowerPoint-presentasjon</vt:lpstr>
      <vt:lpstr>Tanker fremover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Tore Rønstad</dc:creator>
  <cp:lastModifiedBy>Tore Rønstad</cp:lastModifiedBy>
  <cp:revision>1</cp:revision>
  <dcterms:created xsi:type="dcterms:W3CDTF">2025-11-10T14:51:24Z</dcterms:created>
  <dcterms:modified xsi:type="dcterms:W3CDTF">2026-05-13T12:03:12Z</dcterms:modified>
</cp:coreProperties>
</file>